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4" r:id="rId8"/>
    <p:sldId id="265" r:id="rId9"/>
    <p:sldId id="263" r:id="rId10"/>
    <p:sldId id="272" r:id="rId11"/>
    <p:sldId id="266" r:id="rId12"/>
    <p:sldId id="267" r:id="rId13"/>
    <p:sldId id="268" r:id="rId14"/>
    <p:sldId id="283" r:id="rId15"/>
    <p:sldId id="273" r:id="rId16"/>
    <p:sldId id="274" r:id="rId17"/>
    <p:sldId id="275" r:id="rId18"/>
    <p:sldId id="276" r:id="rId19"/>
    <p:sldId id="278" r:id="rId20"/>
    <p:sldId id="279" r:id="rId21"/>
    <p:sldId id="280" r:id="rId22"/>
    <p:sldId id="281" r:id="rId23"/>
    <p:sldId id="282" r:id="rId24"/>
    <p:sldId id="27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4/14/2021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4/14/2021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4/14/2021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4/14/2021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4/14/2021</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4/14/2021</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iki.fast.ai/index.php/Log_Loss"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ctrTitle"/>
          </p:nvPr>
        </p:nvSpPr>
        <p:spPr>
          <a:xfrm>
            <a:off x="3558295" y="390698"/>
            <a:ext cx="5131723" cy="2809701"/>
          </a:xfrm>
        </p:spPr>
        <p:txBody>
          <a:bodyPr/>
          <a:lstStyle/>
          <a:p>
            <a:r>
              <a:rPr lang="en-IN" dirty="0" smtClean="0">
                <a:solidFill>
                  <a:schemeClr val="tx1"/>
                </a:solidFill>
              </a:rPr>
              <a:t>Distracted Driving Detection</a:t>
            </a:r>
            <a:endParaRPr lang="en-IN" dirty="0">
              <a:solidFill>
                <a:schemeClr val="tx1"/>
              </a:solidFill>
            </a:endParaRPr>
          </a:p>
        </p:txBody>
      </p:sp>
      <p:sp>
        <p:nvSpPr>
          <p:cNvPr id="3" name="Subtitle 2"/>
          <p:cNvSpPr>
            <a:spLocks noGrp="1"/>
          </p:cNvSpPr>
          <p:nvPr>
            <p:ph type="subTitle" idx="1"/>
          </p:nvPr>
        </p:nvSpPr>
        <p:spPr>
          <a:xfrm>
            <a:off x="3558295" y="4199947"/>
            <a:ext cx="4593272" cy="1479664"/>
          </a:xfrm>
        </p:spPr>
        <p:txBody>
          <a:bodyPr>
            <a:normAutofit/>
          </a:bodyPr>
          <a:lstStyle/>
          <a:p>
            <a:r>
              <a:rPr lang="en-IN" dirty="0" err="1" smtClean="0"/>
              <a:t>Mouni</a:t>
            </a:r>
            <a:r>
              <a:rPr lang="en-IN" dirty="0" smtClean="0"/>
              <a:t> </a:t>
            </a:r>
            <a:r>
              <a:rPr lang="en-IN" dirty="0" err="1" smtClean="0"/>
              <a:t>Preetham</a:t>
            </a:r>
            <a:r>
              <a:rPr lang="en-IN" dirty="0" smtClean="0"/>
              <a:t> </a:t>
            </a:r>
            <a:r>
              <a:rPr lang="en-IN" dirty="0" err="1" smtClean="0"/>
              <a:t>Malyala</a:t>
            </a:r>
            <a:r>
              <a:rPr lang="en-IN" dirty="0" smtClean="0"/>
              <a:t> EE18B019</a:t>
            </a:r>
          </a:p>
          <a:p>
            <a:r>
              <a:rPr lang="en-IN" dirty="0" smtClean="0"/>
              <a:t>B Midhun Varman EE18B113</a:t>
            </a:r>
          </a:p>
          <a:p>
            <a:r>
              <a:rPr lang="en-IN" dirty="0" err="1" smtClean="0"/>
              <a:t>Akhila</a:t>
            </a:r>
            <a:r>
              <a:rPr lang="en-IN" dirty="0" smtClean="0"/>
              <a:t> </a:t>
            </a:r>
            <a:r>
              <a:rPr lang="en-IN" dirty="0" err="1" smtClean="0"/>
              <a:t>Datta</a:t>
            </a:r>
            <a:r>
              <a:rPr lang="en-IN" dirty="0" smtClean="0"/>
              <a:t> </a:t>
            </a:r>
            <a:r>
              <a:rPr lang="en-IN" dirty="0" err="1" smtClean="0"/>
              <a:t>Dola</a:t>
            </a:r>
            <a:r>
              <a:rPr lang="en-IN" dirty="0" smtClean="0"/>
              <a:t> EE18B131</a:t>
            </a:r>
            <a:endParaRPr lang="en-IN" dirty="0"/>
          </a:p>
        </p:txBody>
      </p:sp>
    </p:spTree>
    <p:extLst>
      <p:ext uri="{BB962C8B-B14F-4D97-AF65-F5344CB8AC3E}">
        <p14:creationId xmlns:p14="http://schemas.microsoft.com/office/powerpoint/2010/main" val="3291468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With Deep Learning emerging </a:t>
            </a:r>
          </a:p>
        </p:txBody>
      </p:sp>
      <p:sp>
        <p:nvSpPr>
          <p:cNvPr id="3" name="Content Placeholder 2"/>
          <p:cNvSpPr>
            <a:spLocks noGrp="1"/>
          </p:cNvSpPr>
          <p:nvPr>
            <p:ph idx="1"/>
          </p:nvPr>
        </p:nvSpPr>
        <p:spPr/>
        <p:txBody>
          <a:bodyPr/>
          <a:lstStyle/>
          <a:p>
            <a:r>
              <a:rPr lang="en-US" dirty="0"/>
              <a:t>Lately, with the great success of deep learning models, particularly the convolutional neural networks (CNNs) in computer vision, CNNs emerged to be the state-of-art-technique for computer vision </a:t>
            </a:r>
            <a:r>
              <a:rPr lang="en-US" dirty="0" err="1"/>
              <a:t>problems.CNNs</a:t>
            </a:r>
            <a:r>
              <a:rPr lang="en-US" dirty="0"/>
              <a:t> have become the dominant approach to solve the distracted driving problem as well. Three main topics that researchers focus on are image preprocessing techniques, classifying model selection and types of distractions (classes). </a:t>
            </a:r>
            <a:endParaRPr lang="en-IN" dirty="0"/>
          </a:p>
          <a:p>
            <a:endParaRPr lang="en-IN" dirty="0"/>
          </a:p>
        </p:txBody>
      </p:sp>
    </p:spTree>
    <p:extLst>
      <p:ext uri="{BB962C8B-B14F-4D97-AF65-F5344CB8AC3E}">
        <p14:creationId xmlns:p14="http://schemas.microsoft.com/office/powerpoint/2010/main" val="1374623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US" dirty="0"/>
              <a:t>Existing Research in Chronological order</a:t>
            </a:r>
            <a:r>
              <a:rPr lang="en-US" dirty="0" smtClean="0"/>
              <a:t>:</a:t>
            </a:r>
            <a:endParaRPr lang="en-IN" dirty="0"/>
          </a:p>
        </p:txBody>
      </p:sp>
      <p:sp>
        <p:nvSpPr>
          <p:cNvPr id="3" name="Content Placeholder 2"/>
          <p:cNvSpPr>
            <a:spLocks noGrp="1"/>
          </p:cNvSpPr>
          <p:nvPr>
            <p:ph idx="1"/>
          </p:nvPr>
        </p:nvSpPr>
        <p:spPr/>
        <p:txBody>
          <a:bodyPr>
            <a:normAutofit/>
          </a:bodyPr>
          <a:lstStyle/>
          <a:p>
            <a:r>
              <a:rPr lang="en-US" dirty="0" smtClean="0"/>
              <a:t>Initial work was done on distraction due to mobile phone by </a:t>
            </a:r>
            <a:r>
              <a:rPr lang="en-US" dirty="0"/>
              <a:t>Zhang et </a:t>
            </a:r>
            <a:r>
              <a:rPr lang="en-US" dirty="0" smtClean="0"/>
              <a:t>al in 2011, achieved 94.2 % using R-CNN model.</a:t>
            </a:r>
          </a:p>
          <a:p>
            <a:r>
              <a:rPr lang="en-US" dirty="0" smtClean="0"/>
              <a:t>University </a:t>
            </a:r>
            <a:r>
              <a:rPr lang="en-US" dirty="0"/>
              <a:t>of California San Diego’s Laboratory of Intelligent and Safe Automobiles </a:t>
            </a:r>
            <a:r>
              <a:rPr lang="en-US" dirty="0" smtClean="0"/>
              <a:t>created a model which used a fusion </a:t>
            </a:r>
            <a:r>
              <a:rPr lang="en-US" dirty="0"/>
              <a:t>of classifiers where the image is to be segmented into three regions: wheel, gear, and radio and detect the existence of hands in those </a:t>
            </a:r>
            <a:r>
              <a:rPr lang="en-US" dirty="0" smtClean="0"/>
              <a:t>regions</a:t>
            </a:r>
          </a:p>
          <a:p>
            <a:endParaRPr lang="en-US" dirty="0" smtClean="0"/>
          </a:p>
          <a:p>
            <a:endParaRPr lang="en-US" dirty="0" smtClean="0"/>
          </a:p>
        </p:txBody>
      </p:sp>
    </p:spTree>
    <p:extLst>
      <p:ext uri="{BB962C8B-B14F-4D97-AF65-F5344CB8AC3E}">
        <p14:creationId xmlns:p14="http://schemas.microsoft.com/office/powerpoint/2010/main" val="1551824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US" dirty="0" err="1"/>
              <a:t>StateFarm’s</a:t>
            </a:r>
            <a:r>
              <a:rPr lang="en-US" dirty="0"/>
              <a:t> Distracted Driver Detection competition on </a:t>
            </a:r>
            <a:r>
              <a:rPr lang="en-US" dirty="0" err="1" smtClean="0"/>
              <a:t>Kaggle</a:t>
            </a:r>
            <a:r>
              <a:rPr lang="en-US" dirty="0" smtClean="0"/>
              <a:t>(edit this)</a:t>
            </a:r>
            <a:endParaRPr lang="en-IN" dirty="0"/>
          </a:p>
        </p:txBody>
      </p:sp>
      <p:sp>
        <p:nvSpPr>
          <p:cNvPr id="3" name="Content Placeholder 2"/>
          <p:cNvSpPr>
            <a:spLocks noGrp="1"/>
          </p:cNvSpPr>
          <p:nvPr>
            <p:ph idx="1"/>
          </p:nvPr>
        </p:nvSpPr>
        <p:spPr/>
        <p:txBody>
          <a:bodyPr>
            <a:normAutofit/>
          </a:bodyPr>
          <a:lstStyle/>
          <a:p>
            <a:endParaRPr lang="en-US" dirty="0" smtClean="0"/>
          </a:p>
          <a:p>
            <a:r>
              <a:rPr lang="en-US" dirty="0"/>
              <a:t>t in April-2016 the first publicly available dataset was released by </a:t>
            </a:r>
            <a:r>
              <a:rPr lang="en-US" dirty="0" err="1"/>
              <a:t>StateFarm’s</a:t>
            </a:r>
            <a:r>
              <a:rPr lang="en-US" dirty="0"/>
              <a:t> Distracted Driver Detection competition on </a:t>
            </a:r>
            <a:r>
              <a:rPr lang="en-US" dirty="0" err="1" smtClean="0"/>
              <a:t>Kaggle</a:t>
            </a:r>
            <a:r>
              <a:rPr lang="en-US" dirty="0" smtClean="0"/>
              <a:t>, research in the field expanded there after.</a:t>
            </a:r>
          </a:p>
          <a:p>
            <a:r>
              <a:rPr lang="en-US" dirty="0" smtClean="0"/>
              <a:t>In </a:t>
            </a:r>
            <a:r>
              <a:rPr lang="en-US" dirty="0"/>
              <a:t>2017, </a:t>
            </a:r>
            <a:r>
              <a:rPr lang="en-US" dirty="0" err="1"/>
              <a:t>Abouelnaga</a:t>
            </a:r>
            <a:r>
              <a:rPr lang="en-US" dirty="0"/>
              <a:t> et al. proposed a solution using a weighted ensemble of five different Convolutional Neural Networks. The system achieved good classification accuracy of 95.98%, but it’s too complex for real-time detection. </a:t>
            </a:r>
          </a:p>
          <a:p>
            <a:r>
              <a:rPr lang="en-US" dirty="0" smtClean="0"/>
              <a:t> </a:t>
            </a:r>
            <a:r>
              <a:rPr lang="en-US" dirty="0" err="1"/>
              <a:t>Baheti</a:t>
            </a:r>
            <a:r>
              <a:rPr lang="en-US" dirty="0"/>
              <a:t> et al. addressed this problem of time complexity and reduced the number of parameters significantly and achieved an accuracy of 95.54% - this was considered the best in terms of accuracy and computational time, except for some research works which used edge and cloud platforms apart from camera based identification to detect driver distractions . </a:t>
            </a:r>
            <a:endParaRPr lang="en-IN" dirty="0"/>
          </a:p>
        </p:txBody>
      </p:sp>
    </p:spTree>
    <p:extLst>
      <p:ext uri="{BB962C8B-B14F-4D97-AF65-F5344CB8AC3E}">
        <p14:creationId xmlns:p14="http://schemas.microsoft.com/office/powerpoint/2010/main" val="262107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US" dirty="0"/>
              <a:t>Our Plans</a:t>
            </a:r>
            <a:endParaRPr lang="en-IN" dirty="0"/>
          </a:p>
        </p:txBody>
      </p:sp>
      <p:sp>
        <p:nvSpPr>
          <p:cNvPr id="3" name="Content Placeholder 2"/>
          <p:cNvSpPr>
            <a:spLocks noGrp="1"/>
          </p:cNvSpPr>
          <p:nvPr>
            <p:ph idx="1"/>
          </p:nvPr>
        </p:nvSpPr>
        <p:spPr/>
        <p:txBody>
          <a:bodyPr/>
          <a:lstStyle/>
          <a:p>
            <a:r>
              <a:rPr lang="en-US" dirty="0" smtClean="0"/>
              <a:t>We </a:t>
            </a:r>
            <a:r>
              <a:rPr lang="en-US" dirty="0"/>
              <a:t>plan to implement the below 3 classification models: </a:t>
            </a:r>
            <a:endParaRPr lang="en-US" dirty="0" smtClean="0"/>
          </a:p>
          <a:p>
            <a:pPr lvl="1"/>
            <a:r>
              <a:rPr lang="en-US" dirty="0"/>
              <a:t>Linear SVM </a:t>
            </a:r>
          </a:p>
          <a:p>
            <a:pPr lvl="1"/>
            <a:r>
              <a:rPr lang="en-US" dirty="0"/>
              <a:t>Naive Bayes </a:t>
            </a:r>
          </a:p>
          <a:p>
            <a:pPr lvl="1"/>
            <a:r>
              <a:rPr lang="en-US" dirty="0"/>
              <a:t>Convolutional neural networks </a:t>
            </a:r>
            <a:endParaRPr lang="en-US" dirty="0" smtClean="0"/>
          </a:p>
          <a:p>
            <a:r>
              <a:rPr lang="en-US" dirty="0" smtClean="0"/>
              <a:t>And benchmark results for each</a:t>
            </a:r>
          </a:p>
        </p:txBody>
      </p:sp>
    </p:spTree>
    <p:extLst>
      <p:ext uri="{BB962C8B-B14F-4D97-AF65-F5344CB8AC3E}">
        <p14:creationId xmlns:p14="http://schemas.microsoft.com/office/powerpoint/2010/main" val="4053021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14728" y="79129"/>
            <a:ext cx="4852988" cy="1617163"/>
          </a:xfrm>
        </p:spPr>
        <p:txBody>
          <a:bodyPr>
            <a:normAutofit/>
          </a:bodyPr>
          <a:lstStyle/>
          <a:p>
            <a:r>
              <a:rPr lang="en-US" sz="5400" dirty="0"/>
              <a:t>Our Plans</a:t>
            </a:r>
            <a:endParaRPr lang="en-IN" sz="5400" dirty="0"/>
          </a:p>
        </p:txBody>
      </p:sp>
      <p:sp>
        <p:nvSpPr>
          <p:cNvPr id="6" name="Picture Placeholder 5"/>
          <p:cNvSpPr>
            <a:spLocks noGrp="1"/>
          </p:cNvSpPr>
          <p:nvPr>
            <p:ph type="pic" sz="quarter" idx="13"/>
          </p:nvPr>
        </p:nvSpPr>
        <p:spPr/>
      </p:sp>
      <p:sp>
        <p:nvSpPr>
          <p:cNvPr id="5" name="Text Placeholder 4"/>
          <p:cNvSpPr>
            <a:spLocks noGrp="1"/>
          </p:cNvSpPr>
          <p:nvPr>
            <p:ph type="body" sz="half" idx="2"/>
          </p:nvPr>
        </p:nvSpPr>
        <p:spPr>
          <a:xfrm>
            <a:off x="814728" y="1696292"/>
            <a:ext cx="4852988" cy="4795948"/>
          </a:xfrm>
        </p:spPr>
        <p:txBody>
          <a:bodyPr>
            <a:normAutofit fontScale="85000" lnSpcReduction="20000"/>
          </a:bodyPr>
          <a:lstStyle/>
          <a:p>
            <a:pPr marL="171450" indent="-171450">
              <a:buFont typeface="Arial" panose="020B0604020202020204" pitchFamily="34" charset="0"/>
              <a:buChar char="•"/>
            </a:pPr>
            <a:r>
              <a:rPr lang="en-US" sz="1800" dirty="0"/>
              <a:t>We plan to implement the below 3 classification models: </a:t>
            </a:r>
          </a:p>
          <a:p>
            <a:pPr marL="628650" lvl="1" indent="-171450">
              <a:buFont typeface="Arial" panose="020B0604020202020204" pitchFamily="34" charset="0"/>
              <a:buChar char="•"/>
            </a:pPr>
            <a:r>
              <a:rPr lang="en-US" sz="1800" dirty="0"/>
              <a:t>Linear SVM </a:t>
            </a:r>
          </a:p>
          <a:p>
            <a:pPr marL="628650" lvl="1" indent="-171450">
              <a:buFont typeface="Arial" panose="020B0604020202020204" pitchFamily="34" charset="0"/>
              <a:buChar char="•"/>
            </a:pPr>
            <a:r>
              <a:rPr lang="en-US" sz="1800" dirty="0"/>
              <a:t>Naive Bayes </a:t>
            </a:r>
          </a:p>
          <a:p>
            <a:pPr marL="628650" lvl="1" indent="-171450">
              <a:buFont typeface="Arial" panose="020B0604020202020204" pitchFamily="34" charset="0"/>
              <a:buChar char="•"/>
            </a:pPr>
            <a:r>
              <a:rPr lang="en-US" sz="1800" dirty="0"/>
              <a:t>Convolutional neural networks </a:t>
            </a:r>
          </a:p>
          <a:p>
            <a:pPr marL="285750" indent="-285750">
              <a:buFont typeface="Arial" panose="020B0604020202020204" pitchFamily="34" charset="0"/>
              <a:buChar char="•"/>
            </a:pPr>
            <a:r>
              <a:rPr lang="en-IN" sz="1800" dirty="0" smtClean="0"/>
              <a:t>Image </a:t>
            </a:r>
            <a:r>
              <a:rPr lang="en-IN" sz="1800" dirty="0" err="1"/>
              <a:t>PreProcessing</a:t>
            </a:r>
            <a:endParaRPr lang="en-IN" sz="1800" dirty="0"/>
          </a:p>
          <a:p>
            <a:pPr marL="285750" indent="-285750">
              <a:buFont typeface="Arial" panose="020B0604020202020204" pitchFamily="34" charset="0"/>
              <a:buChar char="•"/>
            </a:pPr>
            <a:r>
              <a:rPr lang="en-IN" sz="1800" dirty="0"/>
              <a:t>Image Augmentation</a:t>
            </a:r>
          </a:p>
          <a:p>
            <a:pPr marL="285750" indent="-285750">
              <a:buFont typeface="Arial" panose="020B0604020202020204" pitchFamily="34" charset="0"/>
              <a:buChar char="•"/>
            </a:pPr>
            <a:r>
              <a:rPr lang="en-IN" sz="1800" dirty="0"/>
              <a:t>Avoiding Data Leakage</a:t>
            </a:r>
          </a:p>
          <a:p>
            <a:pPr marL="285750" indent="-285750">
              <a:buFont typeface="Arial" panose="020B0604020202020204" pitchFamily="34" charset="0"/>
              <a:buChar char="•"/>
            </a:pPr>
            <a:r>
              <a:rPr lang="en-IN" sz="1800" dirty="0" err="1"/>
              <a:t>Hyperparameter</a:t>
            </a:r>
            <a:r>
              <a:rPr lang="en-IN" sz="1800" dirty="0"/>
              <a:t> tuning in CNNs</a:t>
            </a:r>
          </a:p>
          <a:p>
            <a:pPr marL="285750" indent="-285750">
              <a:buFont typeface="Arial" panose="020B0604020202020204" pitchFamily="34" charset="0"/>
              <a:buChar char="•"/>
            </a:pPr>
            <a:r>
              <a:rPr lang="en-IN" sz="1800" dirty="0"/>
              <a:t>Using pre-trained models</a:t>
            </a:r>
          </a:p>
          <a:p>
            <a:pPr marL="285750" indent="-285750">
              <a:buFont typeface="Arial" panose="020B0604020202020204" pitchFamily="34" charset="0"/>
              <a:buChar char="•"/>
            </a:pPr>
            <a:r>
              <a:rPr lang="en-IN" sz="1800" dirty="0"/>
              <a:t>Using </a:t>
            </a:r>
            <a:r>
              <a:rPr lang="en-IN" sz="1800" dirty="0" err="1"/>
              <a:t>LeakyReLU</a:t>
            </a:r>
            <a:r>
              <a:rPr lang="en-IN" sz="1800" dirty="0"/>
              <a:t> Activation Function</a:t>
            </a:r>
          </a:p>
          <a:p>
            <a:pPr marL="285750" indent="-285750">
              <a:buFont typeface="Arial" panose="020B0604020202020204" pitchFamily="34" charset="0"/>
              <a:buChar char="•"/>
            </a:pPr>
            <a:r>
              <a:rPr lang="en-IN" sz="1800" dirty="0" err="1"/>
              <a:t>Ensembling</a:t>
            </a:r>
            <a:r>
              <a:rPr lang="en-IN" sz="1800" dirty="0"/>
              <a:t> different models</a:t>
            </a:r>
          </a:p>
          <a:p>
            <a:pPr marL="285750" indent="-285750">
              <a:buFont typeface="Arial" panose="020B0604020202020204" pitchFamily="34" charset="0"/>
              <a:buChar char="•"/>
            </a:pPr>
            <a:r>
              <a:rPr lang="en-IN" sz="1800" dirty="0"/>
              <a:t>Try out semi-supervised learning</a:t>
            </a:r>
          </a:p>
          <a:p>
            <a:pPr marL="285750" indent="-285750">
              <a:buFont typeface="Arial" panose="020B0604020202020204" pitchFamily="34" charset="0"/>
              <a:buChar char="•"/>
            </a:pPr>
            <a:r>
              <a:rPr lang="en-IN" sz="1800" dirty="0"/>
              <a:t>Computational time</a:t>
            </a:r>
          </a:p>
          <a:p>
            <a:pPr marL="285750" indent="-285750">
              <a:buFont typeface="Arial" panose="020B0604020202020204" pitchFamily="34" charset="0"/>
              <a:buChar char="•"/>
            </a:pPr>
            <a:r>
              <a:rPr lang="en-US" sz="1800" dirty="0"/>
              <a:t>And benchmark results for </a:t>
            </a:r>
            <a:r>
              <a:rPr lang="en-US" sz="1800" dirty="0" smtClean="0"/>
              <a:t>each using </a:t>
            </a:r>
            <a:r>
              <a:rPr lang="en-IN" sz="1800" dirty="0" smtClean="0"/>
              <a:t>Logarithmic loss </a:t>
            </a:r>
            <a:endParaRPr lang="en-IN" sz="1800" dirty="0"/>
          </a:p>
          <a:p>
            <a:pPr marL="171450" indent="-171450">
              <a:buFont typeface="Arial" panose="020B0604020202020204" pitchFamily="34" charset="0"/>
              <a:buChar char="•"/>
            </a:pPr>
            <a:endParaRPr lang="en-US" sz="1800" dirty="0"/>
          </a:p>
          <a:p>
            <a:endParaRPr lang="en-IN" dirty="0"/>
          </a:p>
        </p:txBody>
      </p:sp>
    </p:spTree>
    <p:extLst>
      <p:ext uri="{BB962C8B-B14F-4D97-AF65-F5344CB8AC3E}">
        <p14:creationId xmlns:p14="http://schemas.microsoft.com/office/powerpoint/2010/main" val="3610756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Image </a:t>
            </a:r>
            <a:r>
              <a:rPr lang="en-IN" dirty="0" err="1" smtClean="0"/>
              <a:t>PreProcessing</a:t>
            </a:r>
            <a:endParaRPr lang="en-IN" dirty="0"/>
          </a:p>
        </p:txBody>
      </p:sp>
      <p:sp>
        <p:nvSpPr>
          <p:cNvPr id="3" name="Content Placeholder 2"/>
          <p:cNvSpPr>
            <a:spLocks noGrp="1"/>
          </p:cNvSpPr>
          <p:nvPr>
            <p:ph idx="1"/>
          </p:nvPr>
        </p:nvSpPr>
        <p:spPr>
          <a:xfrm>
            <a:off x="827424" y="1540643"/>
            <a:ext cx="10554574" cy="1393749"/>
          </a:xfrm>
        </p:spPr>
        <p:txBody>
          <a:bodyPr/>
          <a:lstStyle/>
          <a:p>
            <a:r>
              <a:rPr lang="en-IN" dirty="0" smtClean="0"/>
              <a:t>The given 640x480 pixel images are converted to high dimensional matrix </a:t>
            </a:r>
          </a:p>
          <a:p>
            <a:r>
              <a:rPr lang="en-IN" dirty="0" smtClean="0"/>
              <a:t>Pixel wise skin segmentation is applied for better distinction of certain parts like head</a:t>
            </a:r>
            <a:endParaRPr lang="en-IN"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3074" y="2853902"/>
            <a:ext cx="8536890" cy="3630923"/>
          </a:xfrm>
          <a:prstGeom prst="rect">
            <a:avLst/>
          </a:prstGeom>
        </p:spPr>
      </p:pic>
    </p:spTree>
    <p:extLst>
      <p:ext uri="{BB962C8B-B14F-4D97-AF65-F5344CB8AC3E}">
        <p14:creationId xmlns:p14="http://schemas.microsoft.com/office/powerpoint/2010/main" val="8769525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Image Augmentation</a:t>
            </a:r>
          </a:p>
        </p:txBody>
      </p:sp>
      <p:sp>
        <p:nvSpPr>
          <p:cNvPr id="3" name="Content Placeholder 2"/>
          <p:cNvSpPr>
            <a:spLocks noGrp="1"/>
          </p:cNvSpPr>
          <p:nvPr>
            <p:ph idx="1"/>
          </p:nvPr>
        </p:nvSpPr>
        <p:spPr>
          <a:xfrm>
            <a:off x="818712" y="2222288"/>
            <a:ext cx="10554574" cy="1061240"/>
          </a:xfrm>
        </p:spPr>
        <p:txBody>
          <a:bodyPr/>
          <a:lstStyle/>
          <a:p>
            <a:r>
              <a:rPr lang="en-US" dirty="0"/>
              <a:t>Image Augmentation is a technique that creates more images from the original by performing actions such as shifting width and/or height, rotation, and zoom</a:t>
            </a:r>
            <a:r>
              <a:rPr lang="en-US" dirty="0" smtClean="0"/>
              <a:t>.</a:t>
            </a:r>
          </a:p>
          <a:p>
            <a:endParaRPr lang="en-IN" dirty="0"/>
          </a:p>
        </p:txBody>
      </p:sp>
    </p:spTree>
    <p:extLst>
      <p:ext uri="{BB962C8B-B14F-4D97-AF65-F5344CB8AC3E}">
        <p14:creationId xmlns:p14="http://schemas.microsoft.com/office/powerpoint/2010/main" val="20285084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Avoiding Data </a:t>
            </a:r>
            <a:r>
              <a:rPr lang="en-IN" dirty="0" smtClean="0"/>
              <a:t>Leakage</a:t>
            </a:r>
            <a:endParaRPr lang="en-IN" dirty="0"/>
          </a:p>
        </p:txBody>
      </p:sp>
      <p:sp>
        <p:nvSpPr>
          <p:cNvPr id="3" name="Content Placeholder 2"/>
          <p:cNvSpPr>
            <a:spLocks noGrp="1"/>
          </p:cNvSpPr>
          <p:nvPr>
            <p:ph idx="1"/>
          </p:nvPr>
        </p:nvSpPr>
        <p:spPr/>
        <p:txBody>
          <a:bodyPr/>
          <a:lstStyle/>
          <a:p>
            <a:r>
              <a:rPr lang="en-US" dirty="0"/>
              <a:t>Our training data has multiple images of the same person within a class with slight changes of angle and/or shifts in height or width</a:t>
            </a:r>
            <a:r>
              <a:rPr lang="en-US" dirty="0" smtClean="0"/>
              <a:t>.</a:t>
            </a:r>
          </a:p>
          <a:p>
            <a:r>
              <a:rPr lang="en-US" dirty="0" smtClean="0"/>
              <a:t>This causes data leakage</a:t>
            </a:r>
          </a:p>
          <a:p>
            <a:r>
              <a:rPr lang="en-US" dirty="0"/>
              <a:t>Solving by </a:t>
            </a:r>
            <a:r>
              <a:rPr lang="en-US" dirty="0" err="1" smtClean="0"/>
              <a:t>spliting</a:t>
            </a:r>
            <a:r>
              <a:rPr lang="en-US" dirty="0" smtClean="0"/>
              <a:t> </a:t>
            </a:r>
            <a:r>
              <a:rPr lang="en-US" dirty="0"/>
              <a:t>the images based on the person IDs in the same ratio(80:20 split).</a:t>
            </a:r>
            <a:endParaRPr lang="en-IN" dirty="0"/>
          </a:p>
        </p:txBody>
      </p:sp>
    </p:spTree>
    <p:extLst>
      <p:ext uri="{BB962C8B-B14F-4D97-AF65-F5344CB8AC3E}">
        <p14:creationId xmlns:p14="http://schemas.microsoft.com/office/powerpoint/2010/main" val="34008617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err="1"/>
              <a:t>Hyperparameter</a:t>
            </a:r>
            <a:r>
              <a:rPr lang="en-IN" dirty="0"/>
              <a:t> tuning in </a:t>
            </a:r>
            <a:r>
              <a:rPr lang="en-IN" dirty="0" smtClean="0"/>
              <a:t>CNNs and </a:t>
            </a:r>
            <a:r>
              <a:rPr lang="en-IN" dirty="0"/>
              <a:t>Using pre-trained models</a:t>
            </a:r>
          </a:p>
        </p:txBody>
      </p:sp>
      <p:sp>
        <p:nvSpPr>
          <p:cNvPr id="3" name="Content Placeholder 2"/>
          <p:cNvSpPr>
            <a:spLocks noGrp="1"/>
          </p:cNvSpPr>
          <p:nvPr>
            <p:ph idx="1"/>
          </p:nvPr>
        </p:nvSpPr>
        <p:spPr>
          <a:xfrm>
            <a:off x="818712" y="2222288"/>
            <a:ext cx="10554574" cy="2856788"/>
          </a:xfrm>
        </p:spPr>
        <p:txBody>
          <a:bodyPr/>
          <a:lstStyle/>
          <a:p>
            <a:r>
              <a:rPr lang="en-IN" dirty="0" smtClean="0"/>
              <a:t>Tweaking hyper parameters on </a:t>
            </a:r>
            <a:r>
              <a:rPr lang="en-IN" dirty="0" err="1" smtClean="0"/>
              <a:t>pretrained</a:t>
            </a:r>
            <a:r>
              <a:rPr lang="en-IN" dirty="0" smtClean="0"/>
              <a:t> model</a:t>
            </a:r>
          </a:p>
          <a:p>
            <a:r>
              <a:rPr lang="en-US" dirty="0" smtClean="0"/>
              <a:t>Pre-trained </a:t>
            </a:r>
            <a:r>
              <a:rPr lang="en-US" dirty="0"/>
              <a:t>models that were developed for standard computer vision benchmark datasets, such as the ImageNet image recognition challenge.</a:t>
            </a:r>
            <a:r>
              <a:rPr lang="en-IN" dirty="0" smtClean="0"/>
              <a:t> </a:t>
            </a:r>
          </a:p>
          <a:p>
            <a:r>
              <a:rPr lang="en-US" dirty="0" smtClean="0"/>
              <a:t>Some </a:t>
            </a:r>
            <a:r>
              <a:rPr lang="en-US" dirty="0"/>
              <a:t>of the pre-trained models include: VGG-16, RESNET50, </a:t>
            </a:r>
            <a:r>
              <a:rPr lang="en-US" dirty="0" err="1"/>
              <a:t>Xception</a:t>
            </a:r>
            <a:r>
              <a:rPr lang="en-US" dirty="0"/>
              <a:t> and </a:t>
            </a:r>
            <a:r>
              <a:rPr lang="en-US" dirty="0" err="1"/>
              <a:t>Mobilenet</a:t>
            </a:r>
            <a:r>
              <a:rPr lang="en-US" dirty="0"/>
              <a:t> models.</a:t>
            </a:r>
            <a:endParaRPr lang="en-IN" dirty="0"/>
          </a:p>
        </p:txBody>
      </p:sp>
    </p:spTree>
    <p:extLst>
      <p:ext uri="{BB962C8B-B14F-4D97-AF65-F5344CB8AC3E}">
        <p14:creationId xmlns:p14="http://schemas.microsoft.com/office/powerpoint/2010/main" val="18057613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Using </a:t>
            </a:r>
            <a:r>
              <a:rPr lang="en-IN" dirty="0" err="1"/>
              <a:t>LeakyReLU</a:t>
            </a:r>
            <a:r>
              <a:rPr lang="en-IN" dirty="0"/>
              <a:t> Activation </a:t>
            </a:r>
            <a:r>
              <a:rPr lang="en-IN" dirty="0" smtClean="0"/>
              <a:t>Function</a:t>
            </a:r>
            <a:endParaRPr lang="en-IN" dirty="0"/>
          </a:p>
        </p:txBody>
      </p:sp>
      <p:sp>
        <p:nvSpPr>
          <p:cNvPr id="3" name="Content Placeholder 2"/>
          <p:cNvSpPr>
            <a:spLocks noGrp="1"/>
          </p:cNvSpPr>
          <p:nvPr>
            <p:ph idx="1"/>
          </p:nvPr>
        </p:nvSpPr>
        <p:spPr/>
        <p:txBody>
          <a:bodyPr/>
          <a:lstStyle/>
          <a:p>
            <a:endParaRPr lang="en-IN" dirty="0"/>
          </a:p>
        </p:txBody>
      </p:sp>
    </p:spTree>
    <p:extLst>
      <p:ext uri="{BB962C8B-B14F-4D97-AF65-F5344CB8AC3E}">
        <p14:creationId xmlns:p14="http://schemas.microsoft.com/office/powerpoint/2010/main" val="158033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What is Distracted Driving? </a:t>
            </a:r>
          </a:p>
        </p:txBody>
      </p:sp>
      <p:sp>
        <p:nvSpPr>
          <p:cNvPr id="3" name="Content Placeholder 2"/>
          <p:cNvSpPr>
            <a:spLocks noGrp="1"/>
          </p:cNvSpPr>
          <p:nvPr>
            <p:ph idx="1"/>
          </p:nvPr>
        </p:nvSpPr>
        <p:spPr>
          <a:xfrm>
            <a:off x="694021" y="1540644"/>
            <a:ext cx="10554574" cy="2881728"/>
          </a:xfrm>
        </p:spPr>
        <p:txBody>
          <a:bodyPr/>
          <a:lstStyle/>
          <a:p>
            <a:r>
              <a:rPr lang="en-US" dirty="0"/>
              <a:t>Distracted driving is any activity that diverts attention from driving such as talking or texting on your phone, eating or anything that takes your attention away from the road</a:t>
            </a:r>
            <a:r>
              <a:rPr lang="en-US" dirty="0" smtClean="0"/>
              <a:t>.</a:t>
            </a:r>
          </a:p>
          <a:p>
            <a:r>
              <a:rPr lang="en-US" dirty="0" smtClean="0"/>
              <a:t>Driving </a:t>
            </a:r>
            <a:r>
              <a:rPr lang="en-US" dirty="0"/>
              <a:t>requires complete attention and any distraction such as texting, which is one of the most dangerous distractions, sending or reading a text takes your eyes off the road for 5 seconds. That’s equivalent to travelling eyes closed for an entire football field at 70 </a:t>
            </a:r>
            <a:r>
              <a:rPr lang="en-US" dirty="0" err="1"/>
              <a:t>kmph</a:t>
            </a:r>
            <a:r>
              <a:rPr lang="en-US" dirty="0"/>
              <a:t> is dangerous.</a:t>
            </a:r>
            <a:endParaRPr lang="en-IN" dirty="0"/>
          </a:p>
        </p:txBody>
      </p:sp>
    </p:spTree>
    <p:extLst>
      <p:ext uri="{BB962C8B-B14F-4D97-AF65-F5344CB8AC3E}">
        <p14:creationId xmlns:p14="http://schemas.microsoft.com/office/powerpoint/2010/main" val="42185255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err="1"/>
              <a:t>Ensembling</a:t>
            </a:r>
            <a:r>
              <a:rPr lang="en-IN" dirty="0"/>
              <a:t> different </a:t>
            </a:r>
            <a:r>
              <a:rPr lang="en-IN" dirty="0" smtClean="0"/>
              <a:t>models</a:t>
            </a:r>
            <a:endParaRPr lang="en-IN" dirty="0"/>
          </a:p>
        </p:txBody>
      </p:sp>
      <p:sp>
        <p:nvSpPr>
          <p:cNvPr id="3" name="Content Placeholder 2"/>
          <p:cNvSpPr>
            <a:spLocks noGrp="1"/>
          </p:cNvSpPr>
          <p:nvPr>
            <p:ph idx="1"/>
          </p:nvPr>
        </p:nvSpPr>
        <p:spPr>
          <a:xfrm>
            <a:off x="818712" y="2222287"/>
            <a:ext cx="10554574" cy="2050455"/>
          </a:xfrm>
        </p:spPr>
        <p:txBody>
          <a:bodyPr/>
          <a:lstStyle/>
          <a:p>
            <a:r>
              <a:rPr lang="en-US" dirty="0" smtClean="0"/>
              <a:t>Ensemble </a:t>
            </a:r>
            <a:r>
              <a:rPr lang="en-US" dirty="0"/>
              <a:t>different </a:t>
            </a:r>
            <a:r>
              <a:rPr lang="en-US" dirty="0" smtClean="0"/>
              <a:t>models </a:t>
            </a:r>
            <a:r>
              <a:rPr lang="en-US" dirty="0"/>
              <a:t>into a single model </a:t>
            </a:r>
            <a:endParaRPr lang="en-US" dirty="0" smtClean="0"/>
          </a:p>
          <a:p>
            <a:pPr lvl="1"/>
            <a:r>
              <a:rPr lang="en-US" dirty="0" smtClean="0"/>
              <a:t>By </a:t>
            </a:r>
            <a:r>
              <a:rPr lang="en-US" dirty="0"/>
              <a:t>tuning the weights appropriately </a:t>
            </a:r>
            <a:endParaRPr lang="en-US" dirty="0" smtClean="0"/>
          </a:p>
          <a:p>
            <a:pPr lvl="1"/>
            <a:r>
              <a:rPr lang="en-US" dirty="0" smtClean="0"/>
              <a:t>Or using </a:t>
            </a:r>
            <a:r>
              <a:rPr lang="en-US" dirty="0"/>
              <a:t>a genetic algorithm to find the best weights possible.</a:t>
            </a:r>
            <a:endParaRPr lang="en-IN" dirty="0"/>
          </a:p>
        </p:txBody>
      </p:sp>
    </p:spTree>
    <p:extLst>
      <p:ext uri="{BB962C8B-B14F-4D97-AF65-F5344CB8AC3E}">
        <p14:creationId xmlns:p14="http://schemas.microsoft.com/office/powerpoint/2010/main" val="11816126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Try out semi-supervised </a:t>
            </a:r>
            <a:r>
              <a:rPr lang="en-IN" dirty="0" smtClean="0"/>
              <a:t>learning</a:t>
            </a:r>
            <a:endParaRPr lang="en-IN" dirty="0"/>
          </a:p>
        </p:txBody>
      </p:sp>
      <p:sp>
        <p:nvSpPr>
          <p:cNvPr id="3" name="Content Placeholder 2"/>
          <p:cNvSpPr>
            <a:spLocks noGrp="1"/>
          </p:cNvSpPr>
          <p:nvPr>
            <p:ph idx="1"/>
          </p:nvPr>
        </p:nvSpPr>
        <p:spPr>
          <a:xfrm>
            <a:off x="818712" y="2222288"/>
            <a:ext cx="10554574" cy="1518440"/>
          </a:xfrm>
        </p:spPr>
        <p:txBody>
          <a:bodyPr/>
          <a:lstStyle/>
          <a:p>
            <a:r>
              <a:rPr lang="en-US" dirty="0"/>
              <a:t>As more data generally makes a model more accurate. </a:t>
            </a:r>
            <a:endParaRPr lang="en-US" dirty="0" smtClean="0"/>
          </a:p>
          <a:p>
            <a:r>
              <a:rPr lang="en-US" dirty="0" smtClean="0"/>
              <a:t>Semi-supervised </a:t>
            </a:r>
            <a:r>
              <a:rPr lang="en-US" dirty="0"/>
              <a:t>learning to convert those test images which are predicted with high confidence(probability) into labelled training data and check if this gives </a:t>
            </a:r>
            <a:r>
              <a:rPr lang="en-US" dirty="0" smtClean="0"/>
              <a:t>a </a:t>
            </a:r>
            <a:r>
              <a:rPr lang="en-US" dirty="0"/>
              <a:t>better model</a:t>
            </a:r>
            <a:endParaRPr lang="en-IN" dirty="0"/>
          </a:p>
        </p:txBody>
      </p:sp>
    </p:spTree>
    <p:extLst>
      <p:ext uri="{BB962C8B-B14F-4D97-AF65-F5344CB8AC3E}">
        <p14:creationId xmlns:p14="http://schemas.microsoft.com/office/powerpoint/2010/main" val="809112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Computational </a:t>
            </a:r>
            <a:r>
              <a:rPr lang="en-IN" dirty="0" smtClean="0"/>
              <a:t>time</a:t>
            </a:r>
            <a:endParaRPr lang="en-IN" dirty="0"/>
          </a:p>
        </p:txBody>
      </p:sp>
      <p:sp>
        <p:nvSpPr>
          <p:cNvPr id="3" name="Content Placeholder 2"/>
          <p:cNvSpPr>
            <a:spLocks noGrp="1"/>
          </p:cNvSpPr>
          <p:nvPr>
            <p:ph idx="1"/>
          </p:nvPr>
        </p:nvSpPr>
        <p:spPr>
          <a:xfrm>
            <a:off x="818712" y="2222288"/>
            <a:ext cx="10554574" cy="1717946"/>
          </a:xfrm>
        </p:spPr>
        <p:txBody>
          <a:bodyPr/>
          <a:lstStyle/>
          <a:p>
            <a:r>
              <a:rPr lang="en-US" dirty="0" smtClean="0"/>
              <a:t>Trade-off </a:t>
            </a:r>
            <a:r>
              <a:rPr lang="en-US" dirty="0"/>
              <a:t>between the computational time for detection and accuracy of the model.</a:t>
            </a:r>
            <a:endParaRPr lang="en-IN" dirty="0"/>
          </a:p>
        </p:txBody>
      </p:sp>
    </p:spTree>
    <p:extLst>
      <p:ext uri="{BB962C8B-B14F-4D97-AF65-F5344CB8AC3E}">
        <p14:creationId xmlns:p14="http://schemas.microsoft.com/office/powerpoint/2010/main" val="2233682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Logarithmic </a:t>
            </a:r>
            <a:r>
              <a:rPr lang="en-IN" dirty="0" smtClean="0"/>
              <a:t>loss</a:t>
            </a:r>
            <a:endParaRPr lang="en-IN" dirty="0"/>
          </a:p>
        </p:txBody>
      </p:sp>
      <p:sp>
        <p:nvSpPr>
          <p:cNvPr id="3" name="Content Placeholder 2"/>
          <p:cNvSpPr>
            <a:spLocks noGrp="1"/>
          </p:cNvSpPr>
          <p:nvPr>
            <p:ph idx="1"/>
          </p:nvPr>
        </p:nvSpPr>
        <p:spPr/>
        <p:txBody>
          <a:bodyPr/>
          <a:lstStyle/>
          <a:p>
            <a:r>
              <a:rPr lang="en-US" dirty="0" smtClean="0"/>
              <a:t>it’s </a:t>
            </a:r>
            <a:r>
              <a:rPr lang="en-US" dirty="0"/>
              <a:t>important to choose the right metric to gauge its </a:t>
            </a:r>
            <a:r>
              <a:rPr lang="en-US" dirty="0" smtClean="0"/>
              <a:t>performance</a:t>
            </a:r>
          </a:p>
          <a:p>
            <a:r>
              <a:rPr lang="en-US" u="sng" dirty="0">
                <a:hlinkClick r:id="rId3"/>
              </a:rPr>
              <a:t>Logarithmic loss </a:t>
            </a:r>
            <a:r>
              <a:rPr lang="en-US" dirty="0"/>
              <a:t>(related to cross-entropy) measures the performance of a classification model where the prediction input is a probability value between 0 and 1</a:t>
            </a:r>
            <a:endParaRPr lang="en-IN" dirty="0"/>
          </a:p>
        </p:txBody>
      </p:sp>
    </p:spTree>
    <p:extLst>
      <p:ext uri="{BB962C8B-B14F-4D97-AF65-F5344CB8AC3E}">
        <p14:creationId xmlns:p14="http://schemas.microsoft.com/office/powerpoint/2010/main" val="35477819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sz="6600" dirty="0" smtClean="0"/>
              <a:t>Thank You</a:t>
            </a:r>
            <a:endParaRPr lang="en-IN" sz="6600" dirty="0"/>
          </a:p>
        </p:txBody>
      </p:sp>
      <p:sp>
        <p:nvSpPr>
          <p:cNvPr id="5" name="Text Placeholder 4"/>
          <p:cNvSpPr>
            <a:spLocks noGrp="1"/>
          </p:cNvSpPr>
          <p:nvPr>
            <p:ph type="body" sz="quarter" idx="16"/>
          </p:nvPr>
        </p:nvSpPr>
        <p:spPr/>
        <p:txBody>
          <a:bodyPr/>
          <a:lstStyle/>
          <a:p>
            <a:endParaRPr lang="en-IN" dirty="0"/>
          </a:p>
        </p:txBody>
      </p:sp>
    </p:spTree>
    <p:extLst>
      <p:ext uri="{BB962C8B-B14F-4D97-AF65-F5344CB8AC3E}">
        <p14:creationId xmlns:p14="http://schemas.microsoft.com/office/powerpoint/2010/main" val="2685076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smtClean="0"/>
              <a:t>Consequences</a:t>
            </a:r>
            <a:endParaRPr lang="en-IN" dirty="0"/>
          </a:p>
        </p:txBody>
      </p:sp>
      <p:sp>
        <p:nvSpPr>
          <p:cNvPr id="3" name="Content Placeholder 2"/>
          <p:cNvSpPr>
            <a:spLocks noGrp="1"/>
          </p:cNvSpPr>
          <p:nvPr>
            <p:ph idx="1"/>
          </p:nvPr>
        </p:nvSpPr>
        <p:spPr>
          <a:xfrm>
            <a:off x="818712" y="2222287"/>
            <a:ext cx="10554574" cy="4261640"/>
          </a:xfrm>
        </p:spPr>
        <p:txBody>
          <a:bodyPr>
            <a:normAutofit/>
          </a:bodyPr>
          <a:lstStyle/>
          <a:p>
            <a:r>
              <a:rPr lang="en-US" dirty="0"/>
              <a:t>U.S. Department of Transportation, National Highway Traffic Safety Administration estimates that close to 14% of all car accidents are caused due to distracted drivers making it the leading cause of road accidents. </a:t>
            </a:r>
            <a:endParaRPr lang="en-US" dirty="0" smtClean="0"/>
          </a:p>
          <a:p>
            <a:r>
              <a:rPr lang="en-US" dirty="0" smtClean="0"/>
              <a:t>This </a:t>
            </a:r>
            <a:r>
              <a:rPr lang="en-US" dirty="0"/>
              <a:t>has only been worsened due to proliferation of new distraction triggers such as smartphones. </a:t>
            </a:r>
            <a:endParaRPr lang="en-US" dirty="0" smtClean="0"/>
          </a:p>
          <a:p>
            <a:r>
              <a:rPr lang="en-US" dirty="0" smtClean="0"/>
              <a:t>It </a:t>
            </a:r>
            <a:r>
              <a:rPr lang="en-US" dirty="0"/>
              <a:t>has become common to notice drivers who are texting or scrolling down an app feed. Sadly, this translates to 425,000 people injured and 3,000 people killed by distracted driving every year. </a:t>
            </a:r>
            <a:endParaRPr lang="en-US" dirty="0" smtClean="0"/>
          </a:p>
          <a:p>
            <a:r>
              <a:rPr lang="en-US" dirty="0" smtClean="0"/>
              <a:t>Texting </a:t>
            </a:r>
            <a:r>
              <a:rPr lang="en-US" dirty="0"/>
              <a:t>while driving is 6x more likely to cause an accident than driving drunk, causing a 400 percent increase in time spent with eyes off the road. </a:t>
            </a:r>
            <a:endParaRPr lang="en-US" dirty="0" smtClean="0"/>
          </a:p>
          <a:p>
            <a:r>
              <a:rPr lang="en-US" dirty="0" smtClean="0"/>
              <a:t>94 </a:t>
            </a:r>
            <a:r>
              <a:rPr lang="en-US" dirty="0"/>
              <a:t>percent of drivers support a ban on texting while driving. </a:t>
            </a:r>
            <a:endParaRPr lang="en-US" dirty="0" smtClean="0"/>
          </a:p>
          <a:p>
            <a:r>
              <a:rPr lang="en-US" dirty="0" smtClean="0"/>
              <a:t>74 </a:t>
            </a:r>
            <a:r>
              <a:rPr lang="en-US" dirty="0"/>
              <a:t>percent of drivers support a ban on hand-held cell phone use. </a:t>
            </a:r>
            <a:endParaRPr lang="en-IN" dirty="0"/>
          </a:p>
        </p:txBody>
      </p:sp>
    </p:spTree>
    <p:extLst>
      <p:ext uri="{BB962C8B-B14F-4D97-AF65-F5344CB8AC3E}">
        <p14:creationId xmlns:p14="http://schemas.microsoft.com/office/powerpoint/2010/main" val="41167846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GOALS</a:t>
            </a:r>
          </a:p>
        </p:txBody>
      </p:sp>
      <p:sp>
        <p:nvSpPr>
          <p:cNvPr id="3" name="Content Placeholder 2"/>
          <p:cNvSpPr>
            <a:spLocks noGrp="1"/>
          </p:cNvSpPr>
          <p:nvPr>
            <p:ph idx="1"/>
          </p:nvPr>
        </p:nvSpPr>
        <p:spPr/>
        <p:txBody>
          <a:bodyPr>
            <a:normAutofit/>
          </a:bodyPr>
          <a:lstStyle/>
          <a:p>
            <a:r>
              <a:rPr lang="en-US" dirty="0"/>
              <a:t>To implement different classification techniques to detect if a driver is paying attention to the road or is involved in some distraction activities and to classify the distraction activities. (texting, talking, reaching around, etc.) </a:t>
            </a:r>
            <a:endParaRPr lang="en-US" dirty="0" smtClean="0"/>
          </a:p>
          <a:p>
            <a:r>
              <a:rPr lang="en-US" dirty="0" smtClean="0"/>
              <a:t>Implementing </a:t>
            </a:r>
            <a:r>
              <a:rPr lang="en-US" dirty="0"/>
              <a:t>the below 3 classification models and calculating the accuracy for these models: - </a:t>
            </a:r>
            <a:endParaRPr lang="en-US" dirty="0" smtClean="0"/>
          </a:p>
          <a:p>
            <a:pPr lvl="1"/>
            <a:r>
              <a:rPr lang="en-US" dirty="0" smtClean="0"/>
              <a:t>Linear </a:t>
            </a:r>
            <a:r>
              <a:rPr lang="en-US" dirty="0"/>
              <a:t>SVM </a:t>
            </a:r>
            <a:r>
              <a:rPr lang="en-US" dirty="0" smtClean="0"/>
              <a:t> </a:t>
            </a:r>
          </a:p>
          <a:p>
            <a:pPr lvl="1"/>
            <a:r>
              <a:rPr lang="en-US" dirty="0" smtClean="0"/>
              <a:t>Naive </a:t>
            </a:r>
            <a:r>
              <a:rPr lang="en-US" dirty="0"/>
              <a:t>Bayes </a:t>
            </a:r>
            <a:r>
              <a:rPr lang="en-US" dirty="0" smtClean="0"/>
              <a:t> </a:t>
            </a:r>
          </a:p>
          <a:p>
            <a:pPr lvl="1"/>
            <a:r>
              <a:rPr lang="en-US" dirty="0" smtClean="0"/>
              <a:t>Convolutional </a:t>
            </a:r>
            <a:r>
              <a:rPr lang="en-US" dirty="0"/>
              <a:t>Neural Networks </a:t>
            </a:r>
            <a:endParaRPr lang="en-US" dirty="0" smtClean="0"/>
          </a:p>
          <a:p>
            <a:r>
              <a:rPr lang="en-US" dirty="0" smtClean="0"/>
              <a:t>Benchmarking </a:t>
            </a:r>
            <a:r>
              <a:rPr lang="en-US" dirty="0"/>
              <a:t>the accuracies of these different models and identifying which best suits the given problem. Calculating per class accuracy of the best possible model.</a:t>
            </a:r>
            <a:endParaRPr lang="en-IN" dirty="0"/>
          </a:p>
        </p:txBody>
      </p:sp>
    </p:spTree>
    <p:extLst>
      <p:ext uri="{BB962C8B-B14F-4D97-AF65-F5344CB8AC3E}">
        <p14:creationId xmlns:p14="http://schemas.microsoft.com/office/powerpoint/2010/main" val="599166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2" name="Title 1"/>
          <p:cNvSpPr>
            <a:spLocks noGrp="1"/>
          </p:cNvSpPr>
          <p:nvPr>
            <p:ph type="title"/>
          </p:nvPr>
        </p:nvSpPr>
        <p:spPr/>
        <p:txBody>
          <a:bodyPr/>
          <a:lstStyle/>
          <a:p>
            <a:r>
              <a:rPr lang="en-IN" dirty="0"/>
              <a:t>Data Set Description</a:t>
            </a:r>
          </a:p>
        </p:txBody>
      </p:sp>
      <p:sp>
        <p:nvSpPr>
          <p:cNvPr id="3" name="Content Placeholder 2"/>
          <p:cNvSpPr>
            <a:spLocks noGrp="1"/>
          </p:cNvSpPr>
          <p:nvPr>
            <p:ph idx="1"/>
          </p:nvPr>
        </p:nvSpPr>
        <p:spPr>
          <a:xfrm>
            <a:off x="770221" y="1680504"/>
            <a:ext cx="10554574" cy="2126383"/>
          </a:xfrm>
        </p:spPr>
        <p:txBody>
          <a:bodyPr/>
          <a:lstStyle/>
          <a:p>
            <a:r>
              <a:rPr lang="en-US" dirty="0"/>
              <a:t>The input was collected from the </a:t>
            </a:r>
            <a:r>
              <a:rPr lang="en-US" dirty="0" err="1"/>
              <a:t>StateFarm</a:t>
            </a:r>
            <a:r>
              <a:rPr lang="en-US" dirty="0"/>
              <a:t> dataset (available on </a:t>
            </a:r>
            <a:r>
              <a:rPr lang="en-US" dirty="0" err="1"/>
              <a:t>Kaggle</a:t>
            </a:r>
            <a:r>
              <a:rPr lang="en-US" dirty="0"/>
              <a:t>) which contains snapshots from a video captured by a camera mounted in the car. </a:t>
            </a:r>
            <a:endParaRPr lang="en-US" dirty="0" smtClean="0"/>
          </a:p>
          <a:p>
            <a:r>
              <a:rPr lang="en-US" dirty="0" smtClean="0"/>
              <a:t>The </a:t>
            </a:r>
            <a:r>
              <a:rPr lang="en-US" dirty="0"/>
              <a:t>whole training dataset contains 22,424 labeled images and 79,700 unlabeled test images. The size of each image is 640×480 pixels. </a:t>
            </a:r>
            <a:endParaRPr lang="en-IN" dirty="0"/>
          </a:p>
        </p:txBody>
      </p:sp>
    </p:spTree>
    <p:extLst>
      <p:ext uri="{BB962C8B-B14F-4D97-AF65-F5344CB8AC3E}">
        <p14:creationId xmlns:p14="http://schemas.microsoft.com/office/powerpoint/2010/main" val="31735604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4" name="Title 3"/>
          <p:cNvSpPr>
            <a:spLocks noGrp="1"/>
          </p:cNvSpPr>
          <p:nvPr>
            <p:ph type="title"/>
          </p:nvPr>
        </p:nvSpPr>
        <p:spPr/>
        <p:txBody>
          <a:bodyPr/>
          <a:lstStyle/>
          <a:p>
            <a:r>
              <a:rPr lang="en-US" dirty="0" smtClean="0"/>
              <a:t>Classification classes</a:t>
            </a:r>
            <a:endParaRPr lang="en-IN" dirty="0"/>
          </a:p>
        </p:txBody>
      </p:sp>
      <p:sp>
        <p:nvSpPr>
          <p:cNvPr id="6" name="Content Placeholder 5"/>
          <p:cNvSpPr>
            <a:spLocks noGrp="1"/>
          </p:cNvSpPr>
          <p:nvPr>
            <p:ph sz="half" idx="2"/>
          </p:nvPr>
        </p:nvSpPr>
        <p:spPr>
          <a:xfrm>
            <a:off x="814729" y="2335876"/>
            <a:ext cx="5189856" cy="3525175"/>
          </a:xfrm>
        </p:spPr>
        <p:txBody>
          <a:bodyPr/>
          <a:lstStyle/>
          <a:p>
            <a:r>
              <a:rPr lang="en-US" dirty="0" smtClean="0"/>
              <a:t>c0</a:t>
            </a:r>
            <a:r>
              <a:rPr lang="en-US" dirty="0"/>
              <a:t>: safe driving </a:t>
            </a:r>
            <a:endParaRPr lang="en-US" dirty="0" smtClean="0"/>
          </a:p>
          <a:p>
            <a:r>
              <a:rPr lang="en-US" dirty="0" smtClean="0"/>
              <a:t> </a:t>
            </a:r>
            <a:r>
              <a:rPr lang="en-US" dirty="0"/>
              <a:t>c1: texting - right </a:t>
            </a:r>
            <a:endParaRPr lang="en-US" dirty="0" smtClean="0"/>
          </a:p>
          <a:p>
            <a:r>
              <a:rPr lang="en-US" dirty="0" smtClean="0"/>
              <a:t>c2</a:t>
            </a:r>
            <a:r>
              <a:rPr lang="en-US" dirty="0"/>
              <a:t>: talking on the phone - right </a:t>
            </a:r>
            <a:endParaRPr lang="en-US" dirty="0" smtClean="0"/>
          </a:p>
          <a:p>
            <a:r>
              <a:rPr lang="en-US" dirty="0" smtClean="0"/>
              <a:t> </a:t>
            </a:r>
            <a:r>
              <a:rPr lang="en-US" dirty="0"/>
              <a:t>c3: texting - left </a:t>
            </a:r>
            <a:endParaRPr lang="en-US" dirty="0" smtClean="0"/>
          </a:p>
          <a:p>
            <a:r>
              <a:rPr lang="en-US" dirty="0" smtClean="0"/>
              <a:t>c4</a:t>
            </a:r>
            <a:r>
              <a:rPr lang="en-US" dirty="0"/>
              <a:t>: talking on the phone - </a:t>
            </a:r>
            <a:r>
              <a:rPr lang="en-US" dirty="0" smtClean="0"/>
              <a:t>left</a:t>
            </a:r>
            <a:endParaRPr lang="en-IN" dirty="0"/>
          </a:p>
        </p:txBody>
      </p:sp>
      <p:sp>
        <p:nvSpPr>
          <p:cNvPr id="8" name="Content Placeholder 7"/>
          <p:cNvSpPr>
            <a:spLocks noGrp="1"/>
          </p:cNvSpPr>
          <p:nvPr>
            <p:ph sz="quarter" idx="4"/>
          </p:nvPr>
        </p:nvSpPr>
        <p:spPr>
          <a:xfrm>
            <a:off x="6187415" y="2335876"/>
            <a:ext cx="5194583" cy="3525175"/>
          </a:xfrm>
        </p:spPr>
        <p:txBody>
          <a:bodyPr/>
          <a:lstStyle/>
          <a:p>
            <a:r>
              <a:rPr lang="en-US" dirty="0" smtClean="0"/>
              <a:t>c5</a:t>
            </a:r>
            <a:r>
              <a:rPr lang="en-US" dirty="0"/>
              <a:t>: operating the radio </a:t>
            </a:r>
          </a:p>
          <a:p>
            <a:r>
              <a:rPr lang="en-US" dirty="0" smtClean="0"/>
              <a:t>c6</a:t>
            </a:r>
            <a:r>
              <a:rPr lang="en-US" dirty="0"/>
              <a:t>: </a:t>
            </a:r>
            <a:r>
              <a:rPr lang="en-US" dirty="0" smtClean="0"/>
              <a:t>drinking</a:t>
            </a:r>
          </a:p>
          <a:p>
            <a:r>
              <a:rPr lang="en-US" dirty="0" smtClean="0"/>
              <a:t>c7</a:t>
            </a:r>
            <a:r>
              <a:rPr lang="en-US" dirty="0"/>
              <a:t>: reaching behind </a:t>
            </a:r>
          </a:p>
          <a:p>
            <a:r>
              <a:rPr lang="en-US" dirty="0" smtClean="0"/>
              <a:t>c8</a:t>
            </a:r>
            <a:r>
              <a:rPr lang="en-US" dirty="0"/>
              <a:t>: hair and makeup </a:t>
            </a:r>
          </a:p>
          <a:p>
            <a:r>
              <a:rPr lang="en-US" dirty="0" smtClean="0"/>
              <a:t>c9</a:t>
            </a:r>
            <a:r>
              <a:rPr lang="en-US" dirty="0"/>
              <a:t>: talking to passenger</a:t>
            </a:r>
            <a:endParaRPr lang="en-IN" dirty="0"/>
          </a:p>
          <a:p>
            <a:endParaRPr lang="en-IN" dirty="0"/>
          </a:p>
        </p:txBody>
      </p:sp>
    </p:spTree>
    <p:extLst>
      <p:ext uri="{BB962C8B-B14F-4D97-AF65-F5344CB8AC3E}">
        <p14:creationId xmlns:p14="http://schemas.microsoft.com/office/powerpoint/2010/main" val="2545048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smtClean="0"/>
              <a:t>Sample images from the dataset</a:t>
            </a:r>
            <a:endParaRPr lang="en-IN" dirty="0"/>
          </a:p>
        </p:txBody>
      </p:sp>
      <p:pic>
        <p:nvPicPr>
          <p:cNvPr id="11" name="Picture Placeholder 10"/>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261" b="7261"/>
          <a:stretch>
            <a:fillRect/>
          </a:stretch>
        </p:blipFill>
        <p:spPr>
          <a:xfrm>
            <a:off x="-5291" y="0"/>
            <a:ext cx="12192000" cy="4800600"/>
          </a:xfrm>
        </p:spPr>
      </p:pic>
      <p:sp>
        <p:nvSpPr>
          <p:cNvPr id="8" name="Text Placeholder 7"/>
          <p:cNvSpPr>
            <a:spLocks noGrp="1"/>
          </p:cNvSpPr>
          <p:nvPr>
            <p:ph type="body" sz="half" idx="2"/>
          </p:nvPr>
        </p:nvSpPr>
        <p:spPr/>
        <p:txBody>
          <a:bodyPr/>
          <a:lstStyle/>
          <a:p>
            <a:endParaRPr lang="en-IN"/>
          </a:p>
        </p:txBody>
      </p:sp>
    </p:spTree>
    <p:extLst>
      <p:ext uri="{BB962C8B-B14F-4D97-AF65-F5344CB8AC3E}">
        <p14:creationId xmlns:p14="http://schemas.microsoft.com/office/powerpoint/2010/main" val="27819755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4400" dirty="0"/>
              <a:t>Existing Research</a:t>
            </a:r>
            <a:endParaRPr lang="en-IN" sz="4400" dirty="0"/>
          </a:p>
        </p:txBody>
      </p:sp>
      <p:sp>
        <p:nvSpPr>
          <p:cNvPr id="7" name="Picture Placeholder 6"/>
          <p:cNvSpPr>
            <a:spLocks noGrp="1"/>
          </p:cNvSpPr>
          <p:nvPr>
            <p:ph type="pic" sz="quarter" idx="13"/>
          </p:nvPr>
        </p:nvSpPr>
        <p:spPr/>
      </p:sp>
      <p:sp>
        <p:nvSpPr>
          <p:cNvPr id="6" name="Text Placeholder 5"/>
          <p:cNvSpPr>
            <a:spLocks noGrp="1"/>
          </p:cNvSpPr>
          <p:nvPr>
            <p:ph type="body" sz="half" idx="2"/>
          </p:nvPr>
        </p:nvSpPr>
        <p:spPr/>
        <p:txBody>
          <a:bodyPr/>
          <a:lstStyle/>
          <a:p>
            <a:pPr marL="171450" indent="-171450">
              <a:buFont typeface="Arial" panose="020B0604020202020204" pitchFamily="34" charset="0"/>
              <a:buChar char="•"/>
            </a:pPr>
            <a:r>
              <a:rPr lang="en-US" sz="2400" dirty="0"/>
              <a:t>Before Deep Learning was prominent</a:t>
            </a:r>
          </a:p>
          <a:p>
            <a:pPr marL="171450" indent="-171450">
              <a:buFont typeface="Arial" panose="020B0604020202020204" pitchFamily="34" charset="0"/>
              <a:buChar char="•"/>
            </a:pPr>
            <a:r>
              <a:rPr lang="en-IN" sz="2400" dirty="0"/>
              <a:t>With Deep Learning emerging </a:t>
            </a:r>
            <a:endParaRPr lang="en-IN" sz="2400" dirty="0" smtClean="0"/>
          </a:p>
          <a:p>
            <a:pPr marL="171450" indent="-171450">
              <a:buFont typeface="Arial" panose="020B0604020202020204" pitchFamily="34" charset="0"/>
              <a:buChar char="•"/>
            </a:pPr>
            <a:r>
              <a:rPr lang="en-US" sz="2400" dirty="0" smtClean="0"/>
              <a:t>Existing </a:t>
            </a:r>
            <a:r>
              <a:rPr lang="en-US" sz="2400" dirty="0"/>
              <a:t>Research in Chronological </a:t>
            </a:r>
            <a:r>
              <a:rPr lang="en-US" sz="2400" dirty="0" smtClean="0"/>
              <a:t>order</a:t>
            </a:r>
          </a:p>
          <a:p>
            <a:endParaRPr lang="en-US" dirty="0"/>
          </a:p>
        </p:txBody>
      </p:sp>
    </p:spTree>
    <p:extLst>
      <p:ext uri="{BB962C8B-B14F-4D97-AF65-F5344CB8AC3E}">
        <p14:creationId xmlns:p14="http://schemas.microsoft.com/office/powerpoint/2010/main" val="1426201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9" y="184322"/>
            <a:ext cx="11546379" cy="6494838"/>
          </a:xfrm>
          <a:prstGeom prst="rect">
            <a:avLst/>
          </a:prstGeom>
        </p:spPr>
      </p:pic>
      <p:sp>
        <p:nvSpPr>
          <p:cNvPr id="7" name="Title 6"/>
          <p:cNvSpPr>
            <a:spLocks noGrp="1"/>
          </p:cNvSpPr>
          <p:nvPr>
            <p:ph type="title"/>
          </p:nvPr>
        </p:nvSpPr>
        <p:spPr/>
        <p:txBody>
          <a:bodyPr/>
          <a:lstStyle/>
          <a:p>
            <a:r>
              <a:rPr lang="en-US" dirty="0"/>
              <a:t>Before Deep Learning was prominent</a:t>
            </a:r>
            <a:endParaRPr lang="en-US" dirty="0"/>
          </a:p>
        </p:txBody>
      </p:sp>
      <p:sp>
        <p:nvSpPr>
          <p:cNvPr id="8" name="Content Placeholder 7"/>
          <p:cNvSpPr>
            <a:spLocks noGrp="1"/>
          </p:cNvSpPr>
          <p:nvPr>
            <p:ph idx="1"/>
          </p:nvPr>
        </p:nvSpPr>
        <p:spPr>
          <a:xfrm>
            <a:off x="818712" y="1814964"/>
            <a:ext cx="10554574" cy="1160993"/>
          </a:xfrm>
        </p:spPr>
        <p:txBody>
          <a:bodyPr/>
          <a:lstStyle/>
          <a:p>
            <a:r>
              <a:rPr lang="en-US" dirty="0" smtClean="0"/>
              <a:t>Before the emergence of deep learning, approaches based on support vector machines (SVMs) and decision trees have dominated the research in distracted driver detection. With Deep Learning emerging </a:t>
            </a:r>
          </a:p>
        </p:txBody>
      </p:sp>
    </p:spTree>
    <p:extLst>
      <p:ext uri="{BB962C8B-B14F-4D97-AF65-F5344CB8AC3E}">
        <p14:creationId xmlns:p14="http://schemas.microsoft.com/office/powerpoint/2010/main" val="5513498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TM03457503[[fn=Quotable]]</Template>
  <TotalTime>550</TotalTime>
  <Words>1120</Words>
  <Application>Microsoft Office PowerPoint</Application>
  <PresentationFormat>Widescreen</PresentationFormat>
  <Paragraphs>100</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Century Gothic</vt:lpstr>
      <vt:lpstr>Wingdings 2</vt:lpstr>
      <vt:lpstr>Quotable</vt:lpstr>
      <vt:lpstr>Distracted Driving Detection</vt:lpstr>
      <vt:lpstr>What is Distracted Driving? </vt:lpstr>
      <vt:lpstr>Consequences</vt:lpstr>
      <vt:lpstr>GOALS</vt:lpstr>
      <vt:lpstr>Data Set Description</vt:lpstr>
      <vt:lpstr>Classification classes</vt:lpstr>
      <vt:lpstr>Sample images from the dataset</vt:lpstr>
      <vt:lpstr>Existing Research</vt:lpstr>
      <vt:lpstr>Before Deep Learning was prominent</vt:lpstr>
      <vt:lpstr>With Deep Learning emerging </vt:lpstr>
      <vt:lpstr>Existing Research in Chronological order:</vt:lpstr>
      <vt:lpstr>StateFarm’s Distracted Driver Detection competition on Kaggle(edit this)</vt:lpstr>
      <vt:lpstr>Our Plans</vt:lpstr>
      <vt:lpstr>Our Plans</vt:lpstr>
      <vt:lpstr>Image PreProcessing</vt:lpstr>
      <vt:lpstr>Image Augmentation</vt:lpstr>
      <vt:lpstr>Avoiding Data Leakage</vt:lpstr>
      <vt:lpstr>Hyperparameter tuning in CNNs and Using pre-trained models</vt:lpstr>
      <vt:lpstr>Using LeakyReLU Activation Function</vt:lpstr>
      <vt:lpstr>Ensembling different models</vt:lpstr>
      <vt:lpstr>Try out semi-supervised learning</vt:lpstr>
      <vt:lpstr>Computational time</vt:lpstr>
      <vt:lpstr>Logarithmic loss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Distracted Driving Detection</dc:title>
  <dc:creator>midhun varman</dc:creator>
  <cp:lastModifiedBy>midhun varman</cp:lastModifiedBy>
  <cp:revision>16</cp:revision>
  <dcterms:created xsi:type="dcterms:W3CDTF">2021-04-14T08:34:08Z</dcterms:created>
  <dcterms:modified xsi:type="dcterms:W3CDTF">2021-04-14T17:45:08Z</dcterms:modified>
</cp:coreProperties>
</file>

<file path=docProps/thumbnail.jpeg>
</file>